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68" r:id="rId7"/>
    <p:sldId id="258" r:id="rId8"/>
    <p:sldId id="271" r:id="rId9"/>
    <p:sldId id="276" r:id="rId10"/>
    <p:sldId id="265" r:id="rId11"/>
    <p:sldId id="263" r:id="rId12"/>
    <p:sldId id="269" r:id="rId13"/>
    <p:sldId id="270" r:id="rId14"/>
    <p:sldId id="272" r:id="rId15"/>
    <p:sldId id="273"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10/28/2018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10/28/2018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3.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2"/>
            <a:ext cx="10721457" cy="4063927"/>
          </a:xfrm>
        </p:spPr>
        <p:txBody>
          <a:bodyPr>
            <a:normAutofit/>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(latlon)</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extLst>
                    <a:ext uri="{A12FA001-AC4F-418D-AE19-62706E023703}">
                      <ahyp:hlinkClr xmlns:ahyp="http://schemas.microsoft.com/office/drawing/2018/hyperlinkcolor" val="tx"/>
                    </a:ext>
                  </a:extLst>
                </a:hlinkClick>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extLst>
                    <a:ext uri="{A12FA001-AC4F-418D-AE19-62706E023703}">
                      <ahyp:hlinkClr xmlns:ahyp="http://schemas.microsoft.com/office/drawing/2018/hyperlinkcolor" val="tx"/>
                    </a:ext>
                  </a:extLst>
                </a:hlinkClick>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A07D7A6-7F83-48CB-A8EE-557CAD689157}"/>
              </a:ext>
            </a:extLst>
          </p:cNvPr>
          <p:cNvPicPr/>
          <p:nvPr/>
        </p:nvPicPr>
        <p:blipFill>
          <a:blip r:embed="rId13"/>
          <a:stretch>
            <a:fillRect/>
          </a:stretch>
        </p:blipFill>
        <p:spPr>
          <a:xfrm>
            <a:off x="10762794" y="837519"/>
            <a:ext cx="1275326" cy="912355"/>
          </a:xfrm>
          <a:prstGeom prst="rect">
            <a:avLst/>
          </a:prstGeom>
        </p:spPr>
      </p:pic>
    </p:spTree>
    <p:extLst>
      <p:ext uri="{BB962C8B-B14F-4D97-AF65-F5344CB8AC3E}">
        <p14:creationId xmlns:p14="http://schemas.microsoft.com/office/powerpoint/2010/main" val="11091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FindMyCoffee (Yelp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TweetBoard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Fun Facts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E0F0070D-C2CB-442F-99F5-BEEB2A69849F}"/>
              </a:ext>
            </a:extLst>
          </p:cNvPr>
          <p:cNvPicPr>
            <a:picLocks noChangeAspect="1"/>
          </p:cNvPicPr>
          <p:nvPr/>
        </p:nvPicPr>
        <p:blipFill>
          <a:blip r:embed="rId3"/>
          <a:stretch>
            <a:fillRect/>
          </a:stretch>
        </p:blipFill>
        <p:spPr>
          <a:xfrm>
            <a:off x="1229360" y="2062480"/>
            <a:ext cx="8534400" cy="4533900"/>
          </a:xfrm>
          <a:prstGeom prst="rect">
            <a:avLst/>
          </a:prstGeom>
        </p:spPr>
      </p:pic>
    </p:spTree>
    <p:extLst>
      <p:ext uri="{BB962C8B-B14F-4D97-AF65-F5344CB8AC3E}">
        <p14:creationId xmlns:p14="http://schemas.microsoft.com/office/powerpoint/2010/main" val="39046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r>
              <a:rPr lang="en-US" dirty="0">
                <a:solidFill>
                  <a:srgbClr val="FFC000"/>
                </a:solidFill>
                <a:latin typeface="Cambria" panose="02040503050406030204" pitchFamily="18" charset="0"/>
                <a:ea typeface="Cambria" panose="02040503050406030204" pitchFamily="18" charset="0"/>
              </a:rPr>
              <a:t>National Coffee Association USA</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of coffee producing countries using ICO annual Supply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two-thirds of coffee consumption.</a:t>
            </a:r>
          </a:p>
          <a:p>
            <a:r>
              <a:rPr lang="en-US" dirty="0">
                <a:solidFill>
                  <a:srgbClr val="FFC000"/>
                </a:solidFill>
                <a:latin typeface="Cambria" panose="02040503050406030204" pitchFamily="18" charset="0"/>
                <a:ea typeface="Cambria" panose="02040503050406030204" pitchFamily="18" charset="0"/>
              </a:rPr>
              <a:t>Found ICO supply csv data in compiled &amp; organized format (production, consumption, and export) in kaggle</a:t>
            </a:r>
          </a:p>
          <a:p>
            <a:r>
              <a:rPr lang="en-US" dirty="0">
                <a:solidFill>
                  <a:srgbClr val="FFC000"/>
                </a:solidFill>
                <a:latin typeface="Cambria" panose="02040503050406030204" pitchFamily="18" charset="0"/>
                <a:ea typeface="Cambria" panose="02040503050406030204" pitchFamily="18" charset="0"/>
              </a:rPr>
              <a:t>Sort csv based on production, added four columns: lattitude,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31EE-4846-4F25-9BBB-7C882A1F3E36}"/>
              </a:ext>
            </a:extLst>
          </p:cNvPr>
          <p:cNvSpPr>
            <a:spLocks noGrp="1"/>
          </p:cNvSpPr>
          <p:nvPr>
            <p:ph type="title"/>
          </p:nvPr>
        </p:nvSpPr>
        <p:spPr/>
        <p:txBody>
          <a:bodyPr/>
          <a:lstStyle/>
          <a:p>
            <a:r>
              <a:rPr lang="en-US" dirty="0">
                <a:latin typeface="Gabriola" panose="04040605051002020D02" pitchFamily="82" charset="0"/>
              </a:rPr>
              <a:t>Data handling challenges</a:t>
            </a:r>
          </a:p>
        </p:txBody>
      </p:sp>
      <p:sp>
        <p:nvSpPr>
          <p:cNvPr id="3" name="Content Placeholder 2">
            <a:extLst>
              <a:ext uri="{FF2B5EF4-FFF2-40B4-BE49-F238E27FC236}">
                <a16:creationId xmlns:a16="http://schemas.microsoft.com/office/drawing/2014/main" id="{A37767CC-00F7-4108-9CDF-7E1DFD91F6B6}"/>
              </a:ext>
            </a:extLst>
          </p:cNvPr>
          <p:cNvSpPr>
            <a:spLocks noGrp="1"/>
          </p:cNvSpPr>
          <p:nvPr>
            <p:ph sz="half" idx="1"/>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4" name="Content Placeholder 3">
            <a:extLst>
              <a:ext uri="{FF2B5EF4-FFF2-40B4-BE49-F238E27FC236}">
                <a16:creationId xmlns:a16="http://schemas.microsoft.com/office/drawing/2014/main" id="{377B37DB-B4B1-4EA0-A5D8-E6AF2D48E321}"/>
              </a:ext>
            </a:extLst>
          </p:cNvPr>
          <p:cNvSpPr>
            <a:spLocks noGrp="1"/>
          </p:cNvSpPr>
          <p:nvPr>
            <p:ph sz="half" idx="2"/>
          </p:nvPr>
        </p:nvSpPr>
        <p:spPr>
          <a:ln>
            <a:solidFill>
              <a:schemeClr val="accent1">
                <a:lumMod val="60000"/>
                <a:lumOff val="40000"/>
              </a:schemeClr>
            </a:solidFill>
          </a:ln>
        </p:spPr>
        <p:txBody>
          <a:bodyPr>
            <a:normAutofit fontScale="85000" lnSpcReduction="20000"/>
          </a:bodyPr>
          <a:lstStyle/>
          <a:p>
            <a:r>
              <a:rPr lang="en-US" sz="1600" dirty="0">
                <a:solidFill>
                  <a:srgbClr val="FFC000"/>
                </a:solidFill>
                <a:latin typeface="Cambria" panose="02040503050406030204" pitchFamily="18" charset="0"/>
                <a:ea typeface="Cambria" panose="02040503050406030204" pitchFamily="18" charset="0"/>
              </a:rPr>
              <a:t>{</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"coordinates":  [ 4.570868,-74.297333 ],</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"radSize":20</a:t>
            </a:r>
          </a:p>
          <a:p>
            <a:r>
              <a:rPr lang="en-US" sz="1600" dirty="0">
                <a:solidFill>
                  <a:srgbClr val="FFC000"/>
                </a:solidFill>
                <a:latin typeface="Cambria" panose="02040503050406030204" pitchFamily="18" charset="0"/>
                <a:ea typeface="Cambria" panose="02040503050406030204" pitchFamily="18" charset="0"/>
              </a:rPr>
              <a:t>  },</a:t>
            </a:r>
          </a:p>
          <a:p>
            <a:endParaRPr lang="en-US" dirty="0"/>
          </a:p>
        </p:txBody>
      </p:sp>
      <p:pic>
        <p:nvPicPr>
          <p:cNvPr id="5" name="Picture 4">
            <a:extLst>
              <a:ext uri="{FF2B5EF4-FFF2-40B4-BE49-F238E27FC236}">
                <a16:creationId xmlns:a16="http://schemas.microsoft.com/office/drawing/2014/main" id="{33B7385E-4438-4F30-9082-B8FC751199BC}"/>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234467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4"/>
          <a:stretch>
            <a:fillRect/>
          </a:stretch>
        </p:blipFill>
        <p:spPr>
          <a:xfrm>
            <a:off x="10776627" y="753230"/>
            <a:ext cx="1278656" cy="1090619"/>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180502" y="2382308"/>
            <a:ext cx="11640023" cy="4094692"/>
          </a:xfrm>
        </p:spPr>
        <p:txBody>
          <a:bodyPr>
            <a:normAutofit fontScale="92500"/>
          </a:bodyPr>
          <a:lstStyle/>
          <a:p>
            <a:r>
              <a:rPr lang="en-US" b="1" u="sng" dirty="0">
                <a:latin typeface="Cambria" panose="02040503050406030204" pitchFamily="18" charset="0"/>
                <a:ea typeface="Cambria" panose="02040503050406030204" pitchFamily="18" charset="0"/>
              </a:rPr>
              <a:t>Yelp API:</a:t>
            </a:r>
          </a:p>
          <a:p>
            <a:pPr marL="0" indent="0">
              <a:buNone/>
            </a:pPr>
            <a:r>
              <a:rPr lang="en-US" dirty="0">
                <a:latin typeface="Cambria" panose="02040503050406030204" pitchFamily="18" charset="0"/>
                <a:ea typeface="Cambria" panose="02040503050406030204" pitchFamily="18" charset="0"/>
              </a:rPr>
              <a:t>We were planning to tap the Yelp API through Javascript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Javascript.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&lt;href&gt; attribute to the navigation items. We identified later that each &lt;href&gt;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 (continued)</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214488" y="2382308"/>
            <a:ext cx="11751733" cy="4094692"/>
          </a:xfrm>
        </p:spPr>
        <p:txBody>
          <a:bodyPr>
            <a:normAutofit/>
          </a:bodyPr>
          <a:lstStyle/>
          <a:p>
            <a:r>
              <a:rPr lang="en-US" sz="2200" b="1" u="sng" dirty="0">
                <a:latin typeface="Cambria" panose="02040503050406030204" pitchFamily="18" charset="0"/>
                <a:ea typeface="Cambria" panose="02040503050406030204" pitchFamily="18" charset="0"/>
              </a:rPr>
              <a:t>Front Page Webscrape:</a:t>
            </a:r>
          </a:p>
          <a:p>
            <a:pPr marL="0" indent="0">
              <a:buNone/>
            </a:pPr>
            <a:r>
              <a:rPr lang="en-US" sz="2200" dirty="0">
                <a:latin typeface="Cambria" panose="02040503050406030204" pitchFamily="18" charset="0"/>
                <a:ea typeface="Cambria" panose="02040503050406030204" pitchFamily="18" charset="0"/>
              </a:rPr>
              <a:t>The goal for the front page webscrape was to scrape the text and images from the source websites. We were successful in scraping the text after several debugging sessions and assistance from Rob and Kevin. However, the syntax for scraping the images from the source websites was a more challenging task. We quickly adjusted our plan of execution and added the images to the index.html file to meet the project deadline.</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8081738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542</TotalTime>
  <Words>735</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Cambria</vt:lpstr>
      <vt:lpstr>Gabriola</vt:lpstr>
      <vt:lpstr>Trebuchet MS</vt:lpstr>
      <vt:lpstr>Wingdings</vt:lpstr>
      <vt:lpstr>Berlin</vt:lpstr>
      <vt:lpstr>Know Your Brew!</vt:lpstr>
      <vt:lpstr>Project Overview</vt:lpstr>
      <vt:lpstr>Data Sources and Analysis Approach</vt:lpstr>
      <vt:lpstr>Data Flow &amp; Architecture</vt:lpstr>
      <vt:lpstr>Data Sources and Analysis Approach</vt:lpstr>
      <vt:lpstr>Data handling challenges</vt:lpstr>
      <vt:lpstr>Difficulties</vt:lpstr>
      <vt:lpstr>Difficulties</vt:lpstr>
      <vt:lpstr>Difficulties (continued)</vt:lpstr>
      <vt:lpstr>Resources</vt:lpstr>
      <vt:lpstr>PowerPoint Presentation</vt:lpstr>
      <vt:lpstr>Coffee Trends</vt:lpstr>
      <vt:lpstr>FindMyCoffee (Yelp API)</vt:lpstr>
      <vt:lpstr>TweetBoard (Twitter API)</vt:lpstr>
      <vt:lpstr>Coffee News</vt:lpstr>
      <vt:lpstr>Fun 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Courtney Charles</cp:lastModifiedBy>
  <cp:revision>39</cp:revision>
  <dcterms:created xsi:type="dcterms:W3CDTF">2018-10-26T06:13:17Z</dcterms:created>
  <dcterms:modified xsi:type="dcterms:W3CDTF">2018-10-28T15:23:11Z</dcterms:modified>
</cp:coreProperties>
</file>